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agat\Data\ETP%20FILES\Communications%20&amp;%20Stakeholder%20Management\Electronic%20Prescription%20Service\Active\Research\Dispensing%20data%20-%20increase%20in%20intems%202000-10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Number of prescription items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dispensed each year </a:t>
            </a:r>
            <a:r>
              <a:rPr lang="en-US" sz="1200" dirty="0">
                <a:solidFill>
                  <a:srgbClr val="0070C0"/>
                </a:solidFill>
              </a:rPr>
              <a:t>(Millions)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623687866069506"/>
          <c:y val="0.21635550778653845"/>
          <c:w val="0.84135525258123645"/>
          <c:h val="0.6884920865375634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Sheet1!$B$1:$B$2</c:f>
              <c:strCache>
                <c:ptCount val="1"/>
                <c:pt idx="0">
                  <c:v>Number (million)</c:v>
                </c:pt>
              </c:strCache>
            </c:strRef>
          </c:tx>
          <c:invertIfNegative val="0"/>
          <c:cat>
            <c:numRef>
              <c:f>Sheet1!$A$3:$A$13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Sheet1!$B$3:$B$13</c:f>
              <c:numCache>
                <c:formatCode>#,##0.0</c:formatCode>
                <c:ptCount val="11"/>
                <c:pt idx="0">
                  <c:v>551.84294799999407</c:v>
                </c:pt>
                <c:pt idx="1">
                  <c:v>587.04903499999602</c:v>
                </c:pt>
                <c:pt idx="2">
                  <c:v>617.02171800000144</c:v>
                </c:pt>
                <c:pt idx="3">
                  <c:v>649.7026770000175</c:v>
                </c:pt>
                <c:pt idx="4">
                  <c:v>686.1389150000208</c:v>
                </c:pt>
                <c:pt idx="5">
                  <c:v>720.28316400002154</c:v>
                </c:pt>
                <c:pt idx="6">
                  <c:v>751.95405800001947</c:v>
                </c:pt>
                <c:pt idx="7">
                  <c:v>796.29802100002883</c:v>
                </c:pt>
                <c:pt idx="8">
                  <c:v>842.5022240000302</c:v>
                </c:pt>
                <c:pt idx="9">
                  <c:v>885.9992830000225</c:v>
                </c:pt>
                <c:pt idx="10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84256"/>
        <c:axId val="28386816"/>
      </c:barChart>
      <c:catAx>
        <c:axId val="283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70C0"/>
                </a:solidFill>
              </a:defRPr>
            </a:pPr>
            <a:endParaRPr lang="en-US"/>
          </a:p>
        </c:txPr>
        <c:crossAx val="28386816"/>
        <c:crosses val="autoZero"/>
        <c:auto val="1"/>
        <c:lblAlgn val="ctr"/>
        <c:lblOffset val="100"/>
        <c:noMultiLvlLbl val="0"/>
      </c:catAx>
      <c:valAx>
        <c:axId val="28386816"/>
        <c:scaling>
          <c:orientation val="minMax"/>
          <c:min val="40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70C0"/>
                </a:solidFill>
              </a:defRPr>
            </a:pPr>
            <a:endParaRPr lang="en-US"/>
          </a:p>
        </c:txPr>
        <c:crossAx val="28384256"/>
        <c:crossesAt val="0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00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6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1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43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7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42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49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25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11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3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5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A00D-D75F-4046-B909-49704B414225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E1F2-5037-44D7-9F93-C9F7EA1FA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7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3893"/>
                </a:solidFill>
              </a:rPr>
              <a:t>Why is EPS needed?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ct val="50000"/>
              </a:spcAft>
              <a:defRPr/>
            </a:pPr>
            <a:r>
              <a:rPr lang="en-GB" sz="2000" dirty="0">
                <a:cs typeface="Arial" pitchFamily="34" charset="0"/>
              </a:rPr>
              <a:t>Over a billion prescription items were issued in 2012</a:t>
            </a:r>
          </a:p>
          <a:p>
            <a:pPr marL="265113" indent="-265113" fontAlgn="auto">
              <a:spcAft>
                <a:spcPct val="50000"/>
              </a:spcAft>
              <a:defRPr/>
            </a:pPr>
            <a:r>
              <a:rPr lang="en-GB" sz="2000" dirty="0">
                <a:cs typeface="Arial" pitchFamily="34" charset="0"/>
              </a:rPr>
              <a:t>About 70% of prescriptions are for repeat medication</a:t>
            </a:r>
          </a:p>
          <a:p>
            <a:endParaRPr lang="en-GB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97467002"/>
              </p:ext>
            </p:extLst>
          </p:nvPr>
        </p:nvGraphicFramePr>
        <p:xfrm>
          <a:off x="-348343" y="2780928"/>
          <a:ext cx="9096807" cy="3677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743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HSCFH_generic_whi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NHSCFH_generic_whit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Why is EPS needed?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EPS needed?</dc:title>
  <dc:creator>Resham Bhumber</dc:creator>
  <cp:lastModifiedBy>Resham Bhumber</cp:lastModifiedBy>
  <cp:revision>1</cp:revision>
  <dcterms:created xsi:type="dcterms:W3CDTF">2015-09-25T10:45:24Z</dcterms:created>
  <dcterms:modified xsi:type="dcterms:W3CDTF">2015-09-25T10:47:55Z</dcterms:modified>
</cp:coreProperties>
</file>