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6" r:id="rId3"/>
    <p:sldId id="263" r:id="rId4"/>
    <p:sldId id="258" r:id="rId5"/>
    <p:sldId id="266" r:id="rId6"/>
    <p:sldId id="268" r:id="rId7"/>
    <p:sldId id="277" r:id="rId8"/>
    <p:sldId id="27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9680"/>
    <a:srgbClr val="8E4196"/>
    <a:srgbClr val="4E86C0"/>
    <a:srgbClr val="5B5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6651" autoAdjust="0"/>
  </p:normalViewPr>
  <p:slideViewPr>
    <p:cSldViewPr>
      <p:cViewPr varScale="1">
        <p:scale>
          <a:sx n="113" d="100"/>
          <a:sy n="113" d="100"/>
        </p:scale>
        <p:origin x="37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9165E-5524-49E0-A142-544EAFDBE258}" type="datetimeFigureOut">
              <a:rPr lang="en-GB" smtClean="0"/>
              <a:t>26/09/2015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7FF72-E60E-4F4C-9E10-77CAE52C81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128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noProof="1"/>
          </a:p>
        </p:txBody>
      </p:sp>
    </p:spTree>
    <p:extLst>
      <p:ext uri="{BB962C8B-B14F-4D97-AF65-F5344CB8AC3E}">
        <p14:creationId xmlns:p14="http://schemas.microsoft.com/office/powerpoint/2010/main" val="733691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EB0786-0126-4CF8-A578-01B2CC1ED65B}" type="slidenum">
              <a:rPr lang="en-GB" altLang="en-GB"/>
              <a:pPr/>
              <a:t>5</a:t>
            </a:fld>
            <a:endParaRPr lang="en-GB" altLang="en-GB"/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670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7A9C67-9D2E-4551-A4C6-B1CD5812BDF8}" type="slidenum">
              <a:rPr lang="en-GB" altLang="en-GB"/>
              <a:pPr/>
              <a:t>6</a:t>
            </a:fld>
            <a:endParaRPr lang="en-GB" altLang="en-GB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315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5B518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2341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246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950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5258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238540"/>
            <a:ext cx="11329456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31799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373F149-83C4-4179-9681-702531CCFDAC}" type="datetimeFigureOut">
              <a:rPr lang="de-DE" smtClean="0"/>
              <a:pPr/>
              <a:t>26.09.2015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276599" y="6356351"/>
            <a:ext cx="5639859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916457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31800" y="854994"/>
            <a:ext cx="11328400" cy="336244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188495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392" y="265772"/>
            <a:ext cx="9865096" cy="14261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392" y="1844824"/>
            <a:ext cx="11017224" cy="4104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3258"/>
            <a:ext cx="12192000" cy="3111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512" y="239201"/>
            <a:ext cx="1122602" cy="8023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8936"/>
          <a:stretch/>
        </p:blipFill>
        <p:spPr>
          <a:xfrm>
            <a:off x="10624727" y="1041573"/>
            <a:ext cx="1282172" cy="72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579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5B518E"/>
        </a:buClr>
        <a:buFont typeface="Arial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5B518E"/>
        </a:buClr>
        <a:buFont typeface="Arial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5B518E"/>
        </a:buClr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5B518E"/>
        </a:buClr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5B518E"/>
        </a:buClr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Making the most of the expertise of community pharmacists and the pharmacy team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9477" y="3861048"/>
            <a:ext cx="10145075" cy="1752600"/>
          </a:xfrm>
        </p:spPr>
        <p:txBody>
          <a:bodyPr/>
          <a:lstStyle/>
          <a:p>
            <a:r>
              <a:rPr lang="en-GB" dirty="0" smtClean="0"/>
              <a:t>Alastair Buxton</a:t>
            </a:r>
          </a:p>
          <a:p>
            <a:r>
              <a:rPr lang="en-GB" dirty="0" smtClean="0"/>
              <a:t>Director of NHS Services, </a:t>
            </a:r>
            <a:r>
              <a:rPr lang="en-GB" dirty="0" smtClean="0"/>
              <a:t>PSNC</a:t>
            </a:r>
          </a:p>
          <a:p>
            <a:r>
              <a:rPr lang="en-GB" sz="2400" dirty="0" smtClean="0"/>
              <a:t>alastair.buxton@psnc.org.uk	@ABuxtonPSNC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2571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195" name="Rectangle 3" descr="© INSCALE GmbH, 26.05.2010&#10;http://www.presentationload.com/"/>
          <p:cNvSpPr>
            <a:spLocks noGrp="1" noChangeArrowheads="1"/>
          </p:cNvSpPr>
          <p:nvPr>
            <p:ph type="title"/>
          </p:nvPr>
        </p:nvSpPr>
        <p:spPr bwMode="gray">
          <a:xfrm>
            <a:off x="623392" y="548681"/>
            <a:ext cx="9289031" cy="1130096"/>
          </a:xfrm>
          <a:noFill/>
          <a:ln/>
        </p:spPr>
        <p:txBody>
          <a:bodyPr/>
          <a:lstStyle/>
          <a:p>
            <a:r>
              <a:rPr lang="en-GB" dirty="0" smtClean="0"/>
              <a:t>Community pharmacy services</a:t>
            </a:r>
            <a:endParaRPr lang="en-US" b="0" dirty="0"/>
          </a:p>
        </p:txBody>
      </p:sp>
      <p:grpSp>
        <p:nvGrpSpPr>
          <p:cNvPr id="22" name="Gruppieren 159"/>
          <p:cNvGrpSpPr/>
          <p:nvPr/>
        </p:nvGrpSpPr>
        <p:grpSpPr bwMode="gray">
          <a:xfrm>
            <a:off x="3465466" y="2985339"/>
            <a:ext cx="5509260" cy="2133600"/>
            <a:chOff x="1909762" y="2352832"/>
            <a:chExt cx="5509260" cy="2133600"/>
          </a:xfrm>
          <a:scene3d>
            <a:camera prst="perspectiveRelaxed">
              <a:rot lat="19250200" lon="18737319" rev="3586381"/>
            </a:camera>
            <a:lightRig rig="balanced" dir="t">
              <a:rot lat="0" lon="0" rev="6000000"/>
            </a:lightRig>
          </a:scene3d>
        </p:grpSpPr>
        <p:sp>
          <p:nvSpPr>
            <p:cNvPr id="23" name="Abgerundetes Rechteck 22"/>
            <p:cNvSpPr/>
            <p:nvPr/>
          </p:nvSpPr>
          <p:spPr bwMode="gray">
            <a:xfrm>
              <a:off x="1909762" y="2352832"/>
              <a:ext cx="5509260" cy="2133600"/>
            </a:xfrm>
            <a:prstGeom prst="roundRect">
              <a:avLst>
                <a:gd name="adj" fmla="val 12024"/>
              </a:avLst>
            </a:prstGeom>
            <a:gradFill flip="none" rotWithShape="1">
              <a:gsLst>
                <a:gs pos="0">
                  <a:srgbClr val="D9D9D9"/>
                </a:gs>
                <a:gs pos="7001">
                  <a:srgbClr val="BFBFBF"/>
                </a:gs>
                <a:gs pos="32001">
                  <a:srgbClr val="FFFFFF"/>
                </a:gs>
                <a:gs pos="47000">
                  <a:srgbClr val="BFBFBF"/>
                </a:gs>
                <a:gs pos="85001">
                  <a:srgbClr val="D9D9D9"/>
                </a:gs>
                <a:gs pos="100000">
                  <a:srgbClr val="FFFFFF"/>
                </a:gs>
              </a:gsLst>
              <a:lin ang="2700000" scaled="0"/>
              <a:tileRect/>
            </a:gradFill>
            <a:ln w="12700">
              <a:noFill/>
              <a:round/>
              <a:headEnd/>
              <a:tailEnd/>
            </a:ln>
            <a:effectLst>
              <a:outerShdw blurRad="127000" sx="101000" sy="101000" algn="ctr" rotWithShape="0">
                <a:prstClr val="black">
                  <a:alpha val="40000"/>
                </a:prstClr>
              </a:outerShdw>
            </a:effectLst>
            <a:sp3d extrusionH="38100">
              <a:bevelT w="12700" h="12700"/>
            </a:sp3d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Ellipse 23"/>
            <p:cNvSpPr/>
            <p:nvPr/>
          </p:nvSpPr>
          <p:spPr bwMode="gray">
            <a:xfrm>
              <a:off x="2164496" y="2492808"/>
              <a:ext cx="813554" cy="813554"/>
            </a:xfrm>
            <a:prstGeom prst="ellipse">
              <a:avLst/>
            </a:prstGeom>
            <a:solidFill>
              <a:srgbClr val="BFBFBF"/>
            </a:solidFill>
            <a:ln w="12700">
              <a:noFill/>
              <a:round/>
              <a:headEnd/>
              <a:tailEnd/>
            </a:ln>
            <a:sp3d z="273050" extrusionH="241300" prstMaterial="translucentPowder">
              <a:bevelT w="57150" h="57150"/>
            </a:sp3d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Ellipse 25"/>
            <p:cNvSpPr/>
            <p:nvPr/>
          </p:nvSpPr>
          <p:spPr bwMode="gray">
            <a:xfrm>
              <a:off x="4955322" y="2492808"/>
              <a:ext cx="813554" cy="813554"/>
            </a:xfrm>
            <a:prstGeom prst="ellipse">
              <a:avLst/>
            </a:prstGeom>
            <a:solidFill>
              <a:srgbClr val="BFBFBF"/>
            </a:solidFill>
            <a:ln w="12700">
              <a:noFill/>
              <a:round/>
              <a:headEnd/>
              <a:tailEnd/>
            </a:ln>
            <a:sp3d z="273050" extrusionH="241300" prstMaterial="translucentPowder">
              <a:bevelT w="57150" h="57150"/>
            </a:sp3d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Ellipse 30"/>
            <p:cNvSpPr/>
            <p:nvPr/>
          </p:nvSpPr>
          <p:spPr bwMode="gray">
            <a:xfrm>
              <a:off x="6350734" y="3532903"/>
              <a:ext cx="813554" cy="813554"/>
            </a:xfrm>
            <a:prstGeom prst="ellipse">
              <a:avLst/>
            </a:prstGeom>
            <a:solidFill>
              <a:srgbClr val="BFBFBF"/>
            </a:solidFill>
            <a:ln w="12700">
              <a:noFill/>
              <a:round/>
              <a:headEnd/>
              <a:tailEnd/>
            </a:ln>
            <a:sp3d z="273050" extrusionH="241300" prstMaterial="translucentPowder">
              <a:bevelT w="57150" h="57150"/>
            </a:sp3d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Ellipse 31"/>
            <p:cNvSpPr/>
            <p:nvPr/>
          </p:nvSpPr>
          <p:spPr bwMode="gray">
            <a:xfrm>
              <a:off x="2265624" y="2593936"/>
              <a:ext cx="611298" cy="611298"/>
            </a:xfrm>
            <a:prstGeom prst="ellipse">
              <a:avLst/>
            </a:prstGeom>
            <a:solidFill>
              <a:srgbClr val="BFBFBF"/>
            </a:solidFill>
            <a:ln w="12700">
              <a:noFill/>
              <a:round/>
              <a:headEnd/>
              <a:tailEnd/>
            </a:ln>
            <a:sp3d z="228600" extrusionH="152400">
              <a:bevelT w="38100" h="38100" prst="coolSlant"/>
              <a:bevelB w="38100" h="38100" prst="coolSlant"/>
            </a:sp3d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Ellipse 33"/>
            <p:cNvSpPr/>
            <p:nvPr/>
          </p:nvSpPr>
          <p:spPr bwMode="gray">
            <a:xfrm>
              <a:off x="5056450" y="2593936"/>
              <a:ext cx="611298" cy="611298"/>
            </a:xfrm>
            <a:prstGeom prst="ellipse">
              <a:avLst/>
            </a:prstGeom>
            <a:solidFill>
              <a:srgbClr val="BFBFBF"/>
            </a:solidFill>
            <a:ln w="12700">
              <a:noFill/>
              <a:round/>
              <a:headEnd/>
              <a:tailEnd/>
            </a:ln>
            <a:sp3d z="228600" extrusionH="152400">
              <a:bevelT w="38100" h="38100" prst="coolSlant"/>
              <a:bevelB w="38100" h="38100" prst="coolSlant"/>
            </a:sp3d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Ellipse 34"/>
            <p:cNvSpPr/>
            <p:nvPr/>
          </p:nvSpPr>
          <p:spPr bwMode="gray">
            <a:xfrm>
              <a:off x="6451862" y="2593936"/>
              <a:ext cx="611298" cy="611298"/>
            </a:xfrm>
            <a:prstGeom prst="ellipse">
              <a:avLst/>
            </a:prstGeom>
            <a:solidFill>
              <a:srgbClr val="D58721"/>
            </a:solidFill>
            <a:ln w="12700">
              <a:noFill/>
              <a:round/>
              <a:headEnd/>
              <a:tailEnd/>
            </a:ln>
            <a:sp3d z="228600" extrusionH="152400">
              <a:bevelT w="38100" h="38100" prst="coolSlant"/>
              <a:bevelB w="38100" h="38100" prst="coolSlant"/>
            </a:sp3d>
          </p:spPr>
          <p:txBody>
            <a:bodyPr vert="horz" rtlCol="0" anchor="ctr"/>
            <a:lstStyle/>
            <a:p>
              <a:pPr algn="ctr"/>
              <a:endParaRPr lang="en-US" sz="2800" b="1" dirty="0">
                <a:solidFill>
                  <a:srgbClr val="FFFFF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40" name="Ellipse 39"/>
            <p:cNvSpPr/>
            <p:nvPr/>
          </p:nvSpPr>
          <p:spPr bwMode="gray">
            <a:xfrm>
              <a:off x="6451862" y="3634031"/>
              <a:ext cx="611298" cy="611298"/>
            </a:xfrm>
            <a:prstGeom prst="ellipse">
              <a:avLst/>
            </a:prstGeom>
            <a:solidFill>
              <a:srgbClr val="BFBFBF"/>
            </a:solidFill>
            <a:ln w="12700">
              <a:noFill/>
              <a:round/>
              <a:headEnd/>
              <a:tailEnd/>
            </a:ln>
            <a:sp3d z="228600" extrusionH="152400">
              <a:bevelT w="38100" h="38100" prst="coolSlant"/>
              <a:bevelB w="38100" h="38100" prst="coolSlant"/>
            </a:sp3d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Ellipse 43"/>
            <p:cNvSpPr/>
            <p:nvPr/>
          </p:nvSpPr>
          <p:spPr bwMode="gray">
            <a:xfrm>
              <a:off x="2164496" y="2492808"/>
              <a:ext cx="813554" cy="813554"/>
            </a:xfrm>
            <a:prstGeom prst="ellipse">
              <a:avLst/>
            </a:prstGeom>
            <a:solidFill>
              <a:srgbClr val="000000">
                <a:alpha val="58824"/>
              </a:srgbClr>
            </a:solidFill>
            <a:ln w="12700">
              <a:noFill/>
              <a:round/>
              <a:headEnd/>
              <a:tailEnd/>
            </a:ln>
            <a:effectLst>
              <a:softEdge rad="63500"/>
            </a:effectLst>
            <a:sp3d/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Ellipse 44"/>
            <p:cNvSpPr/>
            <p:nvPr/>
          </p:nvSpPr>
          <p:spPr bwMode="gray">
            <a:xfrm>
              <a:off x="3559909" y="2492808"/>
              <a:ext cx="813554" cy="813554"/>
            </a:xfrm>
            <a:prstGeom prst="ellipse">
              <a:avLst/>
            </a:prstGeom>
            <a:solidFill>
              <a:srgbClr val="000000">
                <a:alpha val="58824"/>
              </a:srgbClr>
            </a:solidFill>
            <a:ln w="12700">
              <a:noFill/>
              <a:round/>
              <a:headEnd/>
              <a:tailEnd/>
            </a:ln>
            <a:effectLst>
              <a:softEdge rad="63500"/>
            </a:effectLst>
            <a:sp3d/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Ellipse 45"/>
            <p:cNvSpPr/>
            <p:nvPr/>
          </p:nvSpPr>
          <p:spPr bwMode="gray">
            <a:xfrm>
              <a:off x="4955322" y="2492808"/>
              <a:ext cx="813554" cy="813554"/>
            </a:xfrm>
            <a:prstGeom prst="ellipse">
              <a:avLst/>
            </a:prstGeom>
            <a:solidFill>
              <a:srgbClr val="000000">
                <a:alpha val="58824"/>
              </a:srgbClr>
            </a:solidFill>
            <a:ln w="12700">
              <a:noFill/>
              <a:round/>
              <a:headEnd/>
              <a:tailEnd/>
            </a:ln>
            <a:effectLst>
              <a:softEdge rad="63500"/>
            </a:effectLst>
            <a:sp3d/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Ellipse 46"/>
            <p:cNvSpPr/>
            <p:nvPr/>
          </p:nvSpPr>
          <p:spPr bwMode="gray">
            <a:xfrm>
              <a:off x="6350734" y="2492808"/>
              <a:ext cx="813554" cy="813554"/>
            </a:xfrm>
            <a:prstGeom prst="ellipse">
              <a:avLst/>
            </a:prstGeom>
            <a:solidFill>
              <a:srgbClr val="000000">
                <a:alpha val="58824"/>
              </a:srgbClr>
            </a:solidFill>
            <a:ln w="12700">
              <a:noFill/>
              <a:round/>
              <a:headEnd/>
              <a:tailEnd/>
            </a:ln>
            <a:effectLst>
              <a:softEdge rad="63500"/>
            </a:effectLst>
            <a:sp3d/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Ellipse 47"/>
            <p:cNvSpPr/>
            <p:nvPr/>
          </p:nvSpPr>
          <p:spPr bwMode="gray">
            <a:xfrm>
              <a:off x="2164496" y="3532903"/>
              <a:ext cx="813554" cy="813554"/>
            </a:xfrm>
            <a:prstGeom prst="ellipse">
              <a:avLst/>
            </a:prstGeom>
            <a:solidFill>
              <a:srgbClr val="000000">
                <a:alpha val="58824"/>
              </a:srgbClr>
            </a:solidFill>
            <a:ln w="12700">
              <a:noFill/>
              <a:round/>
              <a:headEnd/>
              <a:tailEnd/>
            </a:ln>
            <a:effectLst>
              <a:softEdge rad="63500"/>
            </a:effectLst>
            <a:sp3d/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Ellipse 48"/>
            <p:cNvSpPr/>
            <p:nvPr/>
          </p:nvSpPr>
          <p:spPr bwMode="gray">
            <a:xfrm>
              <a:off x="3559909" y="3532903"/>
              <a:ext cx="813554" cy="813554"/>
            </a:xfrm>
            <a:prstGeom prst="ellipse">
              <a:avLst/>
            </a:prstGeom>
            <a:solidFill>
              <a:srgbClr val="000000">
                <a:alpha val="58824"/>
              </a:srgbClr>
            </a:solidFill>
            <a:ln w="12700">
              <a:noFill/>
              <a:round/>
              <a:headEnd/>
              <a:tailEnd/>
            </a:ln>
            <a:effectLst>
              <a:softEdge rad="63500"/>
            </a:effectLst>
            <a:sp3d/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Ellipse 49"/>
            <p:cNvSpPr/>
            <p:nvPr/>
          </p:nvSpPr>
          <p:spPr bwMode="gray">
            <a:xfrm>
              <a:off x="4955322" y="3532903"/>
              <a:ext cx="813554" cy="813554"/>
            </a:xfrm>
            <a:prstGeom prst="ellipse">
              <a:avLst/>
            </a:prstGeom>
            <a:solidFill>
              <a:srgbClr val="000000">
                <a:alpha val="58824"/>
              </a:srgbClr>
            </a:solidFill>
            <a:ln w="12700">
              <a:noFill/>
              <a:round/>
              <a:headEnd/>
              <a:tailEnd/>
            </a:ln>
            <a:effectLst>
              <a:softEdge rad="63500"/>
            </a:effectLst>
            <a:sp3d/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Ellipse 50"/>
            <p:cNvSpPr/>
            <p:nvPr/>
          </p:nvSpPr>
          <p:spPr bwMode="gray">
            <a:xfrm>
              <a:off x="6350734" y="3532903"/>
              <a:ext cx="813554" cy="813554"/>
            </a:xfrm>
            <a:prstGeom prst="ellipse">
              <a:avLst/>
            </a:prstGeom>
            <a:solidFill>
              <a:srgbClr val="000000">
                <a:alpha val="58824"/>
              </a:srgbClr>
            </a:solidFill>
            <a:ln w="12700">
              <a:noFill/>
              <a:round/>
              <a:headEnd/>
              <a:tailEnd/>
            </a:ln>
            <a:effectLst>
              <a:softEdge rad="63500"/>
            </a:effectLst>
            <a:sp3d/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53" name="Gerade Verbindung 52"/>
          <p:cNvCxnSpPr/>
          <p:nvPr/>
        </p:nvCxnSpPr>
        <p:spPr bwMode="gray">
          <a:xfrm>
            <a:off x="1919536" y="3122581"/>
            <a:ext cx="4975096" cy="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/>
          </a:ln>
        </p:spPr>
      </p:cxnSp>
      <p:sp>
        <p:nvSpPr>
          <p:cNvPr id="54" name="Textfeld 53"/>
          <p:cNvSpPr txBox="1"/>
          <p:nvPr/>
        </p:nvSpPr>
        <p:spPr bwMode="gray">
          <a:xfrm>
            <a:off x="1919537" y="2721605"/>
            <a:ext cx="4345443" cy="365091"/>
          </a:xfrm>
          <a:prstGeom prst="rect">
            <a:avLst/>
          </a:prstGeom>
          <a:noFill/>
        </p:spPr>
        <p:txBody>
          <a:bodyPr wrap="square" lIns="0" rIns="0" bIns="72000" rtlCol="0" anchor="b" anchorCtr="0">
            <a:spAutoFit/>
          </a:bodyPr>
          <a:lstStyle/>
          <a:p>
            <a:r>
              <a:rPr lang="en-GB" sz="1600" b="1" dirty="0">
                <a:solidFill>
                  <a:srgbClr val="D58721"/>
                </a:solidFill>
              </a:rPr>
              <a:t>Optimising the use of medicines</a:t>
            </a:r>
            <a:endParaRPr lang="en-GB" sz="1400" dirty="0">
              <a:solidFill>
                <a:srgbClr val="D58721"/>
              </a:solidFill>
            </a:endParaRPr>
          </a:p>
        </p:txBody>
      </p:sp>
      <p:cxnSp>
        <p:nvCxnSpPr>
          <p:cNvPr id="61" name="Gerade Verbindung 60"/>
          <p:cNvCxnSpPr/>
          <p:nvPr/>
        </p:nvCxnSpPr>
        <p:spPr bwMode="gray">
          <a:xfrm flipV="1">
            <a:off x="7468855" y="4140285"/>
            <a:ext cx="2884976" cy="7558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/>
          </a:ln>
        </p:spPr>
      </p:cxnSp>
      <p:sp>
        <p:nvSpPr>
          <p:cNvPr id="63" name="Textfeld 62"/>
          <p:cNvSpPr txBox="1"/>
          <p:nvPr/>
        </p:nvSpPr>
        <p:spPr bwMode="gray">
          <a:xfrm>
            <a:off x="7164069" y="3501314"/>
            <a:ext cx="3189762" cy="611312"/>
          </a:xfrm>
          <a:prstGeom prst="rect">
            <a:avLst/>
          </a:prstGeom>
          <a:noFill/>
        </p:spPr>
        <p:txBody>
          <a:bodyPr wrap="square" rIns="0" bIns="72000" rtlCol="0" anchor="b" anchorCtr="0">
            <a:spAutoFit/>
          </a:bodyPr>
          <a:lstStyle/>
          <a:p>
            <a:pPr algn="r"/>
            <a:r>
              <a:rPr lang="en-US" sz="1600" b="1" dirty="0">
                <a:solidFill>
                  <a:srgbClr val="65922E"/>
                </a:solidFill>
              </a:rPr>
              <a:t>Supporting people </a:t>
            </a:r>
          </a:p>
          <a:p>
            <a:pPr algn="r"/>
            <a:r>
              <a:rPr lang="en-US" sz="1600" b="1" dirty="0">
                <a:solidFill>
                  <a:srgbClr val="65922E"/>
                </a:solidFill>
              </a:rPr>
              <a:t>to self-care</a:t>
            </a:r>
            <a:endParaRPr lang="en-US" sz="1600" dirty="0">
              <a:solidFill>
                <a:srgbClr val="65922E"/>
              </a:solidFill>
            </a:endParaRPr>
          </a:p>
        </p:txBody>
      </p:sp>
      <p:sp>
        <p:nvSpPr>
          <p:cNvPr id="39" name="Ellipse 28"/>
          <p:cNvSpPr/>
          <p:nvPr/>
        </p:nvSpPr>
        <p:spPr bwMode="gray">
          <a:xfrm>
            <a:off x="6690197" y="3645362"/>
            <a:ext cx="813554" cy="813554"/>
          </a:xfrm>
          <a:prstGeom prst="ellipse">
            <a:avLst/>
          </a:prstGeom>
          <a:solidFill>
            <a:srgbClr val="BFBFBF"/>
          </a:solidFill>
          <a:ln w="12700">
            <a:noFill/>
            <a:round/>
            <a:headEnd/>
            <a:tailEnd/>
          </a:ln>
          <a:scene3d>
            <a:camera prst="perspectiveRelaxed">
              <a:rot lat="19250200" lon="18737319" rev="3586381"/>
            </a:camera>
            <a:lightRig rig="balanced" dir="t">
              <a:rot lat="0" lon="0" rev="6000000"/>
            </a:lightRig>
          </a:scene3d>
          <a:sp3d z="273050" extrusionH="241300" prstMaterial="translucentPowder">
            <a:bevelT w="57150" h="57150"/>
          </a:sp3d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Ellipse 36"/>
          <p:cNvSpPr/>
          <p:nvPr/>
        </p:nvSpPr>
        <p:spPr bwMode="gray">
          <a:xfrm>
            <a:off x="6821655" y="3746490"/>
            <a:ext cx="611298" cy="611298"/>
          </a:xfrm>
          <a:prstGeom prst="ellipse">
            <a:avLst/>
          </a:prstGeom>
          <a:solidFill>
            <a:srgbClr val="65922E"/>
          </a:solidFill>
          <a:ln w="12700">
            <a:noFill/>
            <a:round/>
            <a:headEnd/>
            <a:tailEnd/>
          </a:ln>
          <a:scene3d>
            <a:camera prst="perspectiveRelaxed">
              <a:rot lat="19250200" lon="18737319" rev="3586381"/>
            </a:camera>
            <a:lightRig rig="balanced" dir="t">
              <a:rot lat="0" lon="0" rev="6000000"/>
            </a:lightRig>
          </a:scene3d>
          <a:sp3d z="228600" extrusionH="152400">
            <a:bevelT w="38100" h="38100" prst="coolSlant"/>
            <a:bevelB w="38100" h="38100" prst="coolSlant"/>
          </a:sp3d>
        </p:spPr>
        <p:txBody>
          <a:bodyPr rtlCol="0" anchor="ctr"/>
          <a:lstStyle/>
          <a:p>
            <a:pPr algn="ctr"/>
            <a:endParaRPr lang="en-US" sz="2800" b="1" dirty="0">
              <a:solidFill>
                <a:srgbClr val="FFFFFF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3" name="Ellipse 37"/>
          <p:cNvSpPr/>
          <p:nvPr/>
        </p:nvSpPr>
        <p:spPr bwMode="gray">
          <a:xfrm>
            <a:off x="5754203" y="4266538"/>
            <a:ext cx="611298" cy="611298"/>
          </a:xfrm>
          <a:prstGeom prst="ellipse">
            <a:avLst/>
          </a:prstGeom>
          <a:solidFill>
            <a:srgbClr val="BFBFBF"/>
          </a:solidFill>
          <a:ln w="12700">
            <a:noFill/>
            <a:round/>
            <a:headEnd/>
            <a:tailEnd/>
          </a:ln>
          <a:scene3d>
            <a:camera prst="perspectiveRelaxed">
              <a:rot lat="19250200" lon="18737319" rev="3586381"/>
            </a:camera>
            <a:lightRig rig="balanced" dir="t">
              <a:rot lat="0" lon="0" rev="6000000"/>
            </a:lightRig>
          </a:scene3d>
          <a:sp3d z="228600" extrusionH="152400">
            <a:bevelT w="38100" h="38100" prst="coolSlant"/>
            <a:bevelB w="38100" h="38100" prst="coolSlant"/>
          </a:sp3d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Ellipse 28"/>
          <p:cNvSpPr/>
          <p:nvPr/>
        </p:nvSpPr>
        <p:spPr bwMode="gray">
          <a:xfrm>
            <a:off x="5652884" y="4114852"/>
            <a:ext cx="813554" cy="813554"/>
          </a:xfrm>
          <a:prstGeom prst="ellipse">
            <a:avLst/>
          </a:prstGeom>
          <a:solidFill>
            <a:srgbClr val="BFBFBF"/>
          </a:solidFill>
          <a:ln w="12700">
            <a:noFill/>
            <a:round/>
            <a:headEnd/>
            <a:tailEnd/>
          </a:ln>
          <a:scene3d>
            <a:camera prst="perspectiveRelaxed">
              <a:rot lat="19250200" lon="18737319" rev="3586381"/>
            </a:camera>
            <a:lightRig rig="balanced" dir="t">
              <a:rot lat="0" lon="0" rev="6000000"/>
            </a:lightRig>
          </a:scene3d>
          <a:sp3d z="273050" extrusionH="241300" prstMaterial="translucentPowder">
            <a:bevelT w="57150" h="57150"/>
          </a:sp3d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Ellipse 26"/>
          <p:cNvSpPr/>
          <p:nvPr/>
        </p:nvSpPr>
        <p:spPr bwMode="gray">
          <a:xfrm>
            <a:off x="6894632" y="2819666"/>
            <a:ext cx="813554" cy="813554"/>
          </a:xfrm>
          <a:prstGeom prst="ellipse">
            <a:avLst/>
          </a:prstGeom>
          <a:solidFill>
            <a:srgbClr val="BFBFBF"/>
          </a:solidFill>
          <a:ln w="12700">
            <a:noFill/>
            <a:round/>
            <a:headEnd/>
            <a:tailEnd/>
          </a:ln>
          <a:scene3d>
            <a:camera prst="perspectiveRelaxed">
              <a:rot lat="19250200" lon="18737319" rev="3586381"/>
            </a:camera>
            <a:lightRig rig="balanced" dir="t">
              <a:rot lat="0" lon="0" rev="6000000"/>
            </a:lightRig>
          </a:scene3d>
          <a:sp3d z="273050" extrusionH="241300" prstMaterial="translucentPowder">
            <a:bevelT w="57150" h="57150"/>
          </a:sp3d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Ellipse 36"/>
          <p:cNvSpPr/>
          <p:nvPr/>
        </p:nvSpPr>
        <p:spPr bwMode="gray">
          <a:xfrm>
            <a:off x="5041586" y="3806977"/>
            <a:ext cx="611298" cy="611298"/>
          </a:xfrm>
          <a:prstGeom prst="ellipse">
            <a:avLst/>
          </a:prstGeom>
          <a:solidFill>
            <a:srgbClr val="5185C0"/>
          </a:solidFill>
          <a:ln w="12700">
            <a:noFill/>
            <a:round/>
            <a:headEnd/>
            <a:tailEnd/>
          </a:ln>
          <a:scene3d>
            <a:camera prst="perspectiveRelaxed">
              <a:rot lat="19250200" lon="18737319" rev="3586381"/>
            </a:camera>
            <a:lightRig rig="balanced" dir="t">
              <a:rot lat="0" lon="0" rev="6000000"/>
            </a:lightRig>
          </a:scene3d>
          <a:sp3d z="228600" extrusionH="152400">
            <a:bevelT w="38100" h="38100" prst="coolSlant"/>
            <a:bevelB w="38100" h="38100" prst="coolSlant"/>
          </a:sp3d>
        </p:spPr>
        <p:txBody>
          <a:bodyPr rtlCol="0" anchor="ctr"/>
          <a:lstStyle/>
          <a:p>
            <a:pPr algn="ctr"/>
            <a:endParaRPr lang="en-US" sz="2800" b="1" dirty="0">
              <a:solidFill>
                <a:srgbClr val="FFFFFF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8" name="Ellipse 27"/>
          <p:cNvSpPr/>
          <p:nvPr/>
        </p:nvSpPr>
        <p:spPr bwMode="gray">
          <a:xfrm>
            <a:off x="4432626" y="4712162"/>
            <a:ext cx="813554" cy="813554"/>
          </a:xfrm>
          <a:prstGeom prst="ellipse">
            <a:avLst/>
          </a:prstGeom>
          <a:solidFill>
            <a:srgbClr val="BFBFBF"/>
          </a:solidFill>
          <a:ln w="12700">
            <a:noFill/>
            <a:round/>
            <a:headEnd/>
            <a:tailEnd/>
          </a:ln>
          <a:scene3d>
            <a:camera prst="perspectiveRelaxed">
              <a:rot lat="19250200" lon="18737319" rev="3586381"/>
            </a:camera>
            <a:lightRig rig="balanced" dir="t">
              <a:rot lat="0" lon="0" rev="6000000"/>
            </a:lightRig>
          </a:scene3d>
          <a:sp3d z="273050" extrusionH="241300" prstMaterial="translucentPowder">
            <a:bevelT w="57150" h="57150"/>
          </a:sp3d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Ellipse 36"/>
          <p:cNvSpPr/>
          <p:nvPr/>
        </p:nvSpPr>
        <p:spPr bwMode="gray">
          <a:xfrm>
            <a:off x="4533754" y="4813290"/>
            <a:ext cx="611298" cy="611298"/>
          </a:xfrm>
          <a:prstGeom prst="ellipse">
            <a:avLst/>
          </a:prstGeom>
          <a:solidFill>
            <a:srgbClr val="C3137B"/>
          </a:solidFill>
          <a:ln w="12700">
            <a:noFill/>
            <a:round/>
            <a:headEnd/>
            <a:tailEnd/>
          </a:ln>
          <a:scene3d>
            <a:camera prst="perspectiveRelaxed">
              <a:rot lat="19250200" lon="18737319" rev="3586381"/>
            </a:camera>
            <a:lightRig rig="balanced" dir="t">
              <a:rot lat="0" lon="0" rev="6000000"/>
            </a:lightRig>
          </a:scene3d>
          <a:sp3d z="228600" extrusionH="152400">
            <a:bevelT w="38100" h="38100" prst="coolSlant"/>
            <a:bevelB w="38100" h="38100" prst="coolSlant"/>
          </a:sp3d>
        </p:spPr>
        <p:txBody>
          <a:bodyPr rtlCol="0" anchor="ctr"/>
          <a:lstStyle/>
          <a:p>
            <a:pPr algn="ctr"/>
            <a:endParaRPr lang="en-US" sz="2800" b="1" dirty="0">
              <a:solidFill>
                <a:srgbClr val="FFFFFF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60" name="Ellipse 23"/>
          <p:cNvSpPr/>
          <p:nvPr/>
        </p:nvSpPr>
        <p:spPr bwMode="gray">
          <a:xfrm>
            <a:off x="4940458" y="3699443"/>
            <a:ext cx="813554" cy="813554"/>
          </a:xfrm>
          <a:prstGeom prst="ellipse">
            <a:avLst/>
          </a:prstGeom>
          <a:solidFill>
            <a:srgbClr val="BFBFBF"/>
          </a:solidFill>
          <a:ln w="12700">
            <a:noFill/>
            <a:round/>
            <a:headEnd/>
            <a:tailEnd/>
          </a:ln>
          <a:scene3d>
            <a:camera prst="perspectiveRelaxed">
              <a:rot lat="19250200" lon="18737319" rev="3586381"/>
            </a:camera>
            <a:lightRig rig="balanced" dir="t">
              <a:rot lat="0" lon="0" rev="6000000"/>
            </a:lightRig>
          </a:scene3d>
          <a:sp3d z="273050" extrusionH="241300" prstMaterial="translucentPowder">
            <a:bevelT w="57150" h="57150"/>
          </a:sp3d>
        </p:spPr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4" name="Gerade Verbindung 60"/>
          <p:cNvCxnSpPr/>
          <p:nvPr/>
        </p:nvCxnSpPr>
        <p:spPr bwMode="gray">
          <a:xfrm flipV="1">
            <a:off x="5296309" y="5118940"/>
            <a:ext cx="5057523" cy="68999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/>
          </a:ln>
        </p:spPr>
      </p:cxnSp>
      <p:sp>
        <p:nvSpPr>
          <p:cNvPr id="65" name="Textfeld 62"/>
          <p:cNvSpPr txBox="1"/>
          <p:nvPr/>
        </p:nvSpPr>
        <p:spPr bwMode="gray">
          <a:xfrm>
            <a:off x="7164069" y="4541409"/>
            <a:ext cx="3189762" cy="611312"/>
          </a:xfrm>
          <a:prstGeom prst="rect">
            <a:avLst/>
          </a:prstGeom>
          <a:noFill/>
        </p:spPr>
        <p:txBody>
          <a:bodyPr wrap="square" rIns="0" bIns="72000" rtlCol="0" anchor="b" anchorCtr="0">
            <a:spAutoFit/>
          </a:bodyPr>
          <a:lstStyle/>
          <a:p>
            <a:pPr algn="r"/>
            <a:r>
              <a:rPr lang="en-US" sz="1600" b="1" dirty="0">
                <a:solidFill>
                  <a:srgbClr val="C3137B"/>
                </a:solidFill>
              </a:rPr>
              <a:t>Supporting people to live independently</a:t>
            </a:r>
            <a:endParaRPr lang="en-US" sz="1600" dirty="0">
              <a:solidFill>
                <a:srgbClr val="C3137B"/>
              </a:solidFill>
            </a:endParaRPr>
          </a:p>
        </p:txBody>
      </p:sp>
      <p:cxnSp>
        <p:nvCxnSpPr>
          <p:cNvPr id="66" name="Gerade Verbindung 52"/>
          <p:cNvCxnSpPr/>
          <p:nvPr/>
        </p:nvCxnSpPr>
        <p:spPr bwMode="gray">
          <a:xfrm>
            <a:off x="1919536" y="4052139"/>
            <a:ext cx="3020922" cy="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/>
          </a:ln>
        </p:spPr>
      </p:cxnSp>
      <p:sp>
        <p:nvSpPr>
          <p:cNvPr id="67" name="Textfeld 53"/>
          <p:cNvSpPr txBox="1"/>
          <p:nvPr/>
        </p:nvSpPr>
        <p:spPr bwMode="gray">
          <a:xfrm>
            <a:off x="1921503" y="3404941"/>
            <a:ext cx="2808312" cy="611312"/>
          </a:xfrm>
          <a:prstGeom prst="rect">
            <a:avLst/>
          </a:prstGeom>
          <a:noFill/>
        </p:spPr>
        <p:txBody>
          <a:bodyPr wrap="square" lIns="0" rIns="0" bIns="72000" rtlCol="0" anchor="b" anchorCtr="0">
            <a:spAutoFit/>
          </a:bodyPr>
          <a:lstStyle/>
          <a:p>
            <a:r>
              <a:rPr lang="en-US" sz="1600" b="1" dirty="0">
                <a:solidFill>
                  <a:srgbClr val="5185C0"/>
                </a:solidFill>
              </a:rPr>
              <a:t>Supporting people to live healthier lives/public health</a:t>
            </a:r>
            <a:endParaRPr lang="en-US" sz="1400" dirty="0">
              <a:solidFill>
                <a:srgbClr val="5185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274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dirty="0" smtClean="0"/>
              <a:t>The Community Pharmacy Team</a:t>
            </a:r>
            <a:endParaRPr lang="en-GB" dirty="0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623392" y="1988840"/>
            <a:ext cx="11161240" cy="3950154"/>
          </a:xfrm>
        </p:spPr>
        <p:txBody>
          <a:bodyPr/>
          <a:lstStyle/>
          <a:p>
            <a:pPr eaLnBrk="1" hangingPunct="1"/>
            <a:r>
              <a:rPr lang="en-GB" dirty="0" smtClean="0"/>
              <a:t>Pharmacist</a:t>
            </a:r>
          </a:p>
          <a:p>
            <a:pPr eaLnBrk="1" hangingPunct="1"/>
            <a:r>
              <a:rPr lang="en-GB" dirty="0" smtClean="0"/>
              <a:t>Medicines Counter </a:t>
            </a:r>
            <a:r>
              <a:rPr lang="en-GB" dirty="0" smtClean="0"/>
              <a:t>Assistants / Healthcare Assistants / Health Champions</a:t>
            </a:r>
            <a:endParaRPr lang="en-GB" dirty="0" smtClean="0"/>
          </a:p>
          <a:p>
            <a:pPr eaLnBrk="1" hangingPunct="1"/>
            <a:r>
              <a:rPr lang="en-GB" dirty="0" smtClean="0"/>
              <a:t>Dispensers</a:t>
            </a:r>
          </a:p>
          <a:p>
            <a:pPr eaLnBrk="1" hangingPunct="1"/>
            <a:r>
              <a:rPr lang="en-GB" dirty="0" smtClean="0"/>
              <a:t>Registered Pharmacy Technicians</a:t>
            </a:r>
          </a:p>
          <a:p>
            <a:pPr eaLnBrk="1" hangingPunct="1"/>
            <a:r>
              <a:rPr lang="en-GB" dirty="0" smtClean="0"/>
              <a:t>Delivery </a:t>
            </a:r>
            <a:r>
              <a:rPr lang="en-GB" dirty="0" smtClean="0"/>
              <a:t>drivers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029530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79376" y="1916832"/>
            <a:ext cx="11017224" cy="386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6700" indent="-180975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marL="723900" indent="-457200" eaLnBrk="1" hangingPunct="1">
              <a:spcAft>
                <a:spcPts val="600"/>
              </a:spcAft>
              <a:buClr>
                <a:srgbClr val="5B518E"/>
              </a:buClr>
              <a:buFont typeface="Arial" pitchFamily="34" charset="0"/>
              <a:buChar char="•"/>
            </a:pPr>
            <a:r>
              <a:rPr lang="en-GB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Three </a:t>
            </a:r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tiers of service</a:t>
            </a:r>
          </a:p>
          <a:p>
            <a:pPr marL="1200150" lvl="1" indent="-457200" eaLnBrk="1" hangingPunct="1">
              <a:spcAft>
                <a:spcPts val="600"/>
              </a:spcAft>
              <a:buClr>
                <a:srgbClr val="5B518E"/>
              </a:buClr>
              <a:buFont typeface="Calibri" pitchFamily="34" charset="0"/>
              <a:buChar char="-"/>
            </a:pPr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Essential services – all pharmacies provide</a:t>
            </a:r>
          </a:p>
          <a:p>
            <a:pPr marL="1200150" lvl="1" indent="-457200" eaLnBrk="1" hangingPunct="1">
              <a:spcAft>
                <a:spcPts val="600"/>
              </a:spcAft>
              <a:buClr>
                <a:srgbClr val="5B518E"/>
              </a:buClr>
              <a:buFont typeface="Calibri" pitchFamily="34" charset="0"/>
              <a:buChar char="-"/>
            </a:pPr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Advanced services – all pharmacies can provide</a:t>
            </a:r>
          </a:p>
          <a:p>
            <a:pPr marL="1200150" lvl="1" indent="-457200" eaLnBrk="1" hangingPunct="1">
              <a:spcAft>
                <a:spcPts val="600"/>
              </a:spcAft>
              <a:buClr>
                <a:srgbClr val="5B518E"/>
              </a:buClr>
              <a:buFont typeface="Calibri" pitchFamily="34" charset="0"/>
              <a:buChar char="-"/>
            </a:pPr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Locally commissioned </a:t>
            </a:r>
            <a:r>
              <a:rPr lang="en-GB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services</a:t>
            </a:r>
          </a:p>
          <a:p>
            <a:pPr marL="723900" indent="-457200" eaLnBrk="1" hangingPunct="1">
              <a:spcAft>
                <a:spcPts val="600"/>
              </a:spcAft>
              <a:buClr>
                <a:srgbClr val="5B518E"/>
              </a:buClr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NHS </a:t>
            </a:r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income for a typical community pharmacy accounts for 85-95% of their total turnover</a:t>
            </a:r>
          </a:p>
          <a:p>
            <a:pPr marL="723900" indent="-457200" eaLnBrk="1" hangingPunct="1">
              <a:spcAft>
                <a:spcPts val="600"/>
              </a:spcAft>
              <a:buClr>
                <a:srgbClr val="5B518E"/>
              </a:buClr>
              <a:buFont typeface="Calibri" pitchFamily="34" charset="0"/>
              <a:buChar char="-"/>
            </a:pP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479376" y="548680"/>
            <a:ext cx="964907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The NHS Community Pharmacy contract</a:t>
            </a:r>
            <a:endParaRPr lang="en-GB" sz="4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657133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/>
              <a:t>Essential services</a:t>
            </a:r>
            <a:endParaRPr lang="en-US" sz="4400" dirty="0"/>
          </a:p>
        </p:txBody>
      </p:sp>
      <p:sp>
        <p:nvSpPr>
          <p:cNvPr id="3061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Dispensing</a:t>
            </a:r>
          </a:p>
          <a:p>
            <a:r>
              <a:rPr lang="en-GB" dirty="0"/>
              <a:t>Repeat Dispensing</a:t>
            </a:r>
          </a:p>
          <a:p>
            <a:r>
              <a:rPr lang="en-GB" dirty="0"/>
              <a:t>Support for self-care</a:t>
            </a:r>
          </a:p>
          <a:p>
            <a:r>
              <a:rPr lang="en-GB" dirty="0"/>
              <a:t>Signposting patients to other healthcare professionals</a:t>
            </a:r>
          </a:p>
          <a:p>
            <a:r>
              <a:rPr lang="en-GB" dirty="0"/>
              <a:t>Healthy Lifestyles service (Public health)</a:t>
            </a:r>
          </a:p>
          <a:p>
            <a:r>
              <a:rPr lang="en-GB" dirty="0"/>
              <a:t>Waste medication disposal</a:t>
            </a:r>
          </a:p>
          <a:p>
            <a:r>
              <a:rPr lang="en-GB" dirty="0"/>
              <a:t>Clinical governance</a:t>
            </a:r>
          </a:p>
        </p:txBody>
      </p:sp>
    </p:spTree>
    <p:extLst>
      <p:ext uri="{BB962C8B-B14F-4D97-AF65-F5344CB8AC3E}">
        <p14:creationId xmlns:p14="http://schemas.microsoft.com/office/powerpoint/2010/main" val="618168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551384" y="332657"/>
            <a:ext cx="9361040" cy="1080120"/>
          </a:xfrm>
        </p:spPr>
        <p:txBody>
          <a:bodyPr/>
          <a:lstStyle/>
          <a:p>
            <a:r>
              <a:rPr lang="en-GB" sz="4400" dirty="0"/>
              <a:t>Advanced services</a:t>
            </a:r>
          </a:p>
        </p:txBody>
      </p:sp>
      <p:sp>
        <p:nvSpPr>
          <p:cNvPr id="70664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623392" y="1916833"/>
            <a:ext cx="7848872" cy="4608511"/>
          </a:xfrm>
          <a:noFill/>
          <a:ln/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Medicines Use Review (MUR</a:t>
            </a:r>
            <a:r>
              <a:rPr lang="en-GB" dirty="0" smtClean="0"/>
              <a:t>)</a:t>
            </a:r>
          </a:p>
          <a:p>
            <a:pPr lvl="1"/>
            <a:r>
              <a:rPr lang="en-GB" dirty="0"/>
              <a:t>High risk </a:t>
            </a:r>
            <a:r>
              <a:rPr lang="en-GB" dirty="0" smtClean="0"/>
              <a:t>medicines / Post-discharge </a:t>
            </a:r>
            <a:r>
              <a:rPr lang="en-GB" dirty="0"/>
              <a:t>from </a:t>
            </a:r>
            <a:r>
              <a:rPr lang="en-GB" dirty="0" smtClean="0"/>
              <a:t>hospital / Respiratory disease / Cardiovascular risk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Appliance Use Review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Stoma Appliance Customisation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New Medicine </a:t>
            </a:r>
            <a:r>
              <a:rPr lang="en-GB" dirty="0" smtClean="0"/>
              <a:t>Service (NMS)</a:t>
            </a:r>
          </a:p>
          <a:p>
            <a:pPr lvl="1"/>
            <a:r>
              <a:rPr lang="en-GB" dirty="0"/>
              <a:t>Asthma or </a:t>
            </a:r>
            <a:r>
              <a:rPr lang="en-GB" dirty="0" smtClean="0"/>
              <a:t>COPD / Diabetes </a:t>
            </a:r>
            <a:r>
              <a:rPr lang="en-GB" dirty="0"/>
              <a:t>(Type 2</a:t>
            </a:r>
            <a:r>
              <a:rPr lang="en-GB" dirty="0" smtClean="0"/>
              <a:t>) / Antiplatelet &amp; Anticoagulant therapy / Hypertension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Seasonal Flu Vaccination Service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8616280" y="1869399"/>
            <a:ext cx="3312368" cy="2232247"/>
          </a:xfrm>
          <a:prstGeom prst="roundRect">
            <a:avLst/>
          </a:prstGeom>
          <a:solidFill>
            <a:srgbClr val="519680"/>
          </a:solidFill>
          <a:ln>
            <a:solidFill>
              <a:srgbClr val="5196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8616280" y="2042158"/>
            <a:ext cx="3240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Consultation room requirement</a:t>
            </a:r>
          </a:p>
          <a:p>
            <a:pPr marL="35560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Pharmacist competency requirements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982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700808"/>
            <a:ext cx="7790656" cy="468052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Give patients access to urgent medication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Offer people advice at their own convenience, using pharmacy as a first port of call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Care for frail and older people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Support people to manage their long-term conditions more effectively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Help identify people with undiagnosed respiratory disease</a:t>
            </a:r>
            <a:endParaRPr lang="en-GB" dirty="0" smtClean="0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288" y="1772816"/>
            <a:ext cx="3334592" cy="4709122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094912" cy="1426170"/>
          </a:xfrm>
        </p:spPr>
        <p:txBody>
          <a:bodyPr/>
          <a:lstStyle/>
          <a:p>
            <a:r>
              <a:rPr lang="en-GB" dirty="0" smtClean="0"/>
              <a:t>Development of the NHS community pharmacy service…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9266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/>
              <a:t>Service inspiration for commissioners…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1844824"/>
            <a:ext cx="6552728" cy="4104456"/>
          </a:xfrm>
        </p:spPr>
        <p:txBody>
          <a:bodyPr/>
          <a:lstStyle/>
          <a:p>
            <a:r>
              <a:rPr lang="en-GB" dirty="0" smtClean="0"/>
              <a:t>www.psnc.org.uk/commissioners</a:t>
            </a:r>
            <a:endParaRPr lang="en-GB" dirty="0" smtClean="0"/>
          </a:p>
          <a:p>
            <a:r>
              <a:rPr lang="en-GB" dirty="0" smtClean="0"/>
              <a:t>Sign up for our commissioner emails</a:t>
            </a: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816" y="3068960"/>
            <a:ext cx="4541090" cy="3133852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1655" y="2170366"/>
            <a:ext cx="2853666" cy="4032446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6977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SNC template Aug 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5F0864F-22F0-4B6F-AF10-73F391F626BB}" vid="{1F148FA6-4BF3-4882-BC15-4C6CB5410C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PSNC 16-9 ratio</Template>
  <TotalTime>42</TotalTime>
  <Words>257</Words>
  <Application>Microsoft Office PowerPoint</Application>
  <PresentationFormat>Widescreen</PresentationFormat>
  <Paragraphs>51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PSNC template Aug 2013</vt:lpstr>
      <vt:lpstr>Making the most of the expertise of community pharmacists and the pharmacy team</vt:lpstr>
      <vt:lpstr>Community pharmacy services</vt:lpstr>
      <vt:lpstr>The Community Pharmacy Team</vt:lpstr>
      <vt:lpstr>PowerPoint Presentation</vt:lpstr>
      <vt:lpstr>Essential services</vt:lpstr>
      <vt:lpstr>Advanced services</vt:lpstr>
      <vt:lpstr>Development of the NHS community pharmacy service…</vt:lpstr>
      <vt:lpstr>Service inspiration for commissioners…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the most of the expertise of community pharmacists and the pharmacy team</dc:title>
  <dc:creator>Alastair Buxton</dc:creator>
  <cp:lastModifiedBy>Alastair Buxton</cp:lastModifiedBy>
  <cp:revision>5</cp:revision>
  <dcterms:created xsi:type="dcterms:W3CDTF">2015-09-26T16:27:44Z</dcterms:created>
  <dcterms:modified xsi:type="dcterms:W3CDTF">2015-09-26T17:10:42Z</dcterms:modified>
</cp:coreProperties>
</file>